
<file path=[Content_Types].xml><?xml version="1.0" encoding="utf-8"?>
<Types xmlns="http://schemas.openxmlformats.org/package/2006/content-types">
  <Default Extension="doc" ContentType="application/msword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33"/>
  </p:notesMasterIdLst>
  <p:handoutMasterIdLst>
    <p:handoutMasterId r:id="rId34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60" r:id="rId16"/>
    <p:sldId id="966" r:id="rId17"/>
    <p:sldId id="957" r:id="rId18"/>
    <p:sldId id="969" r:id="rId19"/>
    <p:sldId id="970" r:id="rId20"/>
    <p:sldId id="971" r:id="rId21"/>
    <p:sldId id="972" r:id="rId22"/>
    <p:sldId id="973" r:id="rId23"/>
    <p:sldId id="974" r:id="rId24"/>
    <p:sldId id="975" r:id="rId25"/>
    <p:sldId id="958" r:id="rId26"/>
    <p:sldId id="962" r:id="rId27"/>
    <p:sldId id="965" r:id="rId28"/>
    <p:sldId id="968" r:id="rId29"/>
    <p:sldId id="963" r:id="rId30"/>
    <p:sldId id="936" r:id="rId31"/>
    <p:sldId id="704" r:id="rId3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105" d="100"/>
          <a:sy n="105" d="100"/>
        </p:scale>
        <p:origin x="120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718" y="-91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commentAuthors" Target="commentAuthor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S5-236212 CH exec report from SA5#151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2023/10/13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Microsoft_Word_97_-_2003_Document.doc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SA5#151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</a:t>
            </a:r>
            <a:r>
              <a:rPr lang="de-DE" altLang="de-DE" sz="2400" dirty="0">
                <a:latin typeface="Arial" charset="0"/>
              </a:rPr>
              <a:t> SA5 Vice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02167" y="357332"/>
            <a:ext cx="9590561" cy="1143000"/>
          </a:xfrm>
        </p:spPr>
        <p:txBody>
          <a:bodyPr/>
          <a:lstStyle/>
          <a:p>
            <a:r>
              <a:rPr lang="en-US" altLang="en-US" sz="3200" b="1" dirty="0"/>
              <a:t>Rel-18 Charging aspects for Charging Aspects for NSSAA </a:t>
            </a:r>
            <a:br>
              <a:rPr lang="en-US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597833"/>
              </p:ext>
            </p:extLst>
          </p:nvPr>
        </p:nvGraphicFramePr>
        <p:xfrm>
          <a:off x="476811" y="172594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990032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Charging Aspects for NSSAA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NSSAA_CH</a:t>
                      </a:r>
                      <a:endParaRPr lang="en-GB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SP-230182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76811" y="2578608"/>
            <a:ext cx="10925672" cy="35427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8 pCRs for TS 28.204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Reference Point for NSSAAF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new applicable triggers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Introduction of AAA-S Re-authentication and Re-authorization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Introduction of AAA-S triggered Network Slice-Specific Authorization Revocation flows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CDR generation, Ga record and CDR file transfer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definition of charging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NSSAA specific charging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28.204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S5‑236888)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R="0" lvl="1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1400" kern="0" dirty="0"/>
              <a:t>complement on stage 2 parameter definitions</a:t>
            </a:r>
          </a:p>
        </p:txBody>
      </p:sp>
    </p:spTree>
    <p:extLst>
      <p:ext uri="{BB962C8B-B14F-4D97-AF65-F5344CB8AC3E}">
        <p14:creationId xmlns:p14="http://schemas.microsoft.com/office/powerpoint/2010/main" val="92976717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</a:t>
            </a:r>
            <a:r>
              <a:rPr lang="en-US" altLang="en-US" sz="3200" b="1" dirty="0"/>
              <a:t>Charging Aspects for Enhanced support of Non-Public Networks</a:t>
            </a: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109060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eNPN_CH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SP-230177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3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end user charging for PNI-NPN network usage of access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end user charging for SNPN network usage of access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the charging principle for SNPN charging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31842522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IMS Data Channel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399724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1000008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IMS Data Channel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IDC_CH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SP-230621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 CRs were approved covering</a:t>
            </a:r>
            <a:endParaRPr lang="en-DE" dirty="0">
              <a:effectLst/>
            </a:endParaRP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IMS data channel duration-based charging termination process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media information for IMS data channel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Support of caller and callee information in stage 3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CHF CDRs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420167890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for SMF and MB-SMF to Support 5G Multicast-broadcast Services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963121"/>
              </p:ext>
            </p:extLst>
          </p:nvPr>
        </p:nvGraphicFramePr>
        <p:xfrm>
          <a:off x="363748" y="1347727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SMF and MB-SMF to Support 5G Multicast-broadcast Services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5MBS_CH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SP-230623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221992"/>
            <a:ext cx="10409592" cy="405498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Decide to have a new TS 32.27x for 5G Multicast-broadcast Services charging.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9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CHF selection mechanism for MB-SMF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5MBS charging principles and charging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5MBS CDR generation requirements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message flows for 5MBS charging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CRs were approved covering</a:t>
            </a:r>
          </a:p>
          <a:p>
            <a:pPr lvl="2"/>
            <a:r>
              <a:rPr lang="en-DE" sz="1400" dirty="0">
                <a:latin typeface="Calibri" pitchFamily="34" charset="0"/>
                <a:ea typeface="宋体" pitchFamily="2" charset="-122"/>
                <a:cs typeface="Arial" charset="0"/>
              </a:rPr>
              <a:t>Add PDU session charging procedures for multicast communication</a:t>
            </a:r>
          </a:p>
          <a:p>
            <a:pPr lvl="2"/>
            <a:r>
              <a:rPr lang="en-DE" sz="1400" dirty="0">
                <a:latin typeface="Calibri" pitchFamily="34" charset="0"/>
                <a:ea typeface="宋体" pitchFamily="2" charset="-122"/>
                <a:cs typeface="Arial" charset="0"/>
              </a:rPr>
              <a:t>Add 5MBS PDU session charging information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/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Revised WID for approving to cover the new TS creation</a:t>
            </a:r>
          </a:p>
          <a:p>
            <a:pPr lvl="1"/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32.27x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S5‑237034)</a:t>
            </a:r>
            <a:endParaRPr lang="en-DE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Complement on stage 2 definitions.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43328765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TSN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012918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TSN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TSN_CH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support for TSN service in TS 32.240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architecture and principles for TSC traffic charging in TS 32.255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6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Initial skeleton of TS 32.282 v0.0.0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of skeleton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scope, references and definitions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architecture considerations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charging principles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basic principles in charging scenarios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95479331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B2B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451750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B2B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B2B_CH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3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annex for B2B charging in TS 32.240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B2B charging principles in TS 32.240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identification for business subscriber in TS 32.290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3819834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 5WWC phase 2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948417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 5WWC phase 2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5WWC_ Ph2</a:t>
                      </a:r>
                      <a:endParaRPr lang="en-DE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583204" y="3009571"/>
            <a:ext cx="9886676" cy="29706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No contribution at this meeting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Start the work item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412006996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for roaming and additional actor using CHF to CHF interface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715076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for roaming and additional actor using CHF to CHF interface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CHRACHF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709212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5 CRs </a:t>
            </a: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were agreed impacting for TS 32.240, TS 32.255, TS 32.256, TS 32.290, and TS 32.291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CHF as consumer for LBO roaming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Addition of more information e.g., flows, charging information, quota management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62783216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Satellite Access in 5GS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335042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Satellite Access in 5GS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5GSAT_ Ph2_CH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CRs for TS 32.255 and TS 32.256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description for 5G data connectivity via satellite access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support for 5G connection via satellite access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74728213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52338" y="0"/>
            <a:ext cx="10989578" cy="1143000"/>
          </a:xfrm>
        </p:spPr>
        <p:txBody>
          <a:bodyPr/>
          <a:lstStyle/>
          <a:p>
            <a:r>
              <a:rPr lang="en-GB" altLang="en-US" sz="3200" b="1" dirty="0"/>
              <a:t>Rel-18</a:t>
            </a:r>
            <a:r>
              <a:rPr lang="en-GB" altLang="en-US" b="1" dirty="0"/>
              <a:t> </a:t>
            </a:r>
            <a:r>
              <a:rPr lang="en-GB" altLang="en-US" sz="3200" b="1" dirty="0"/>
              <a:t>Study (FS_NCHF_Ph2)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123165"/>
              </p:ext>
            </p:extLst>
          </p:nvPr>
        </p:nvGraphicFramePr>
        <p:xfrm>
          <a:off x="440266" y="1364193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4768">
                  <a:extLst>
                    <a:ext uri="{9D8B030D-6E8A-4147-A177-3AD203B41FA5}">
                      <a16:colId xmlns:a16="http://schemas.microsoft.com/office/drawing/2014/main" val="3549349587"/>
                    </a:ext>
                  </a:extLst>
                </a:gridCol>
                <a:gridCol w="6718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514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Nchf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FS_NCHF_Ph2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 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40266" y="2657435"/>
            <a:ext cx="10409592" cy="397615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5 pCRs for TR 28.826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Payload Data reference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Updated evaluations and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Clarifications and corrections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on Final conclusion and recommendations optimization solutions for 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Email discussion on evaluations and conclusion for next meeting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2341409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77721" y="1151883"/>
            <a:ext cx="10363200" cy="1470025"/>
          </a:xfrm>
        </p:spPr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505179" y="2404872"/>
            <a:ext cx="9090212" cy="3884168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SA5 Charging rapporteur call on 26th November to progress Rel-18 consolidation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Rel-19: 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1800" dirty="0"/>
              <a:t>SA5 Ch chair will publish a list of SA2 topics with charging aspects</a:t>
            </a:r>
            <a:endParaRPr lang="en-US" sz="20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1800" dirty="0"/>
              <a:t>SA5 Charging is assuming a reasonable workload for Rel-19 which does not require for this time:</a:t>
            </a:r>
          </a:p>
          <a:p>
            <a:pPr marL="1562070" lvl="2" indent="-342900" algn="l">
              <a:buFont typeface="Wingdings" panose="05000000000000000000" pitchFamily="2" charset="2"/>
              <a:buChar char="Ø"/>
            </a:pPr>
            <a:r>
              <a:rPr lang="en-US" sz="1600" dirty="0"/>
              <a:t>the use of TU for the feature evaluation</a:t>
            </a:r>
          </a:p>
          <a:p>
            <a:pPr marL="1562070" lvl="2" indent="-342900" algn="l">
              <a:buFont typeface="Wingdings" panose="05000000000000000000" pitchFamily="2" charset="2"/>
              <a:buChar char="Ø"/>
            </a:pPr>
            <a:r>
              <a:rPr lang="en-US" sz="1600" dirty="0"/>
              <a:t>the consolidation of comments using NWM tool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SA5 Charging has evaluated the Forge process under SA5 OAM 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1800" dirty="0"/>
              <a:t>SA5 CH yaml is currently under the maintenance of 5G API project which provides quality check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1800" dirty="0"/>
              <a:t>SA5 CH yaml resolves linkage on references for EDGE service charging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1800" dirty="0"/>
              <a:t>SA5 CH yaml can resolve the import issue for MnS attributes</a:t>
            </a: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67512" y="606967"/>
            <a:ext cx="9102725" cy="1143000"/>
          </a:xfrm>
        </p:spPr>
        <p:txBody>
          <a:bodyPr/>
          <a:lstStyle/>
          <a:p>
            <a:r>
              <a:rPr lang="en-GB" altLang="en-US" sz="3200" b="1" dirty="0"/>
              <a:t>Rel-18 Study (</a:t>
            </a:r>
            <a:r>
              <a:rPr lang="en-GB" altLang="en-US" sz="3200" b="1" dirty="0" err="1"/>
              <a:t>FS_CHFSeg</a:t>
            </a:r>
            <a:r>
              <a:rPr lang="en-GB" altLang="en-US" sz="3200" b="1" dirty="0"/>
              <a:t>)</a:t>
            </a:r>
            <a:br>
              <a:rPr lang="en-GB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8538036"/>
              </p:ext>
            </p:extLst>
          </p:nvPr>
        </p:nvGraphicFramePr>
        <p:xfrm>
          <a:off x="363747" y="1470728"/>
          <a:ext cx="10409592" cy="78922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4656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4998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FS_CHFSeg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18%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35 %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6" y="2752344"/>
            <a:ext cx="11311467" cy="345795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13 pCRs for TR 28.840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11 CHF Selection Scenarios (CHF Selection: wo NRF, using Location, by Charging Domain, by NF Type, by User Group)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28.840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S5‑236891)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CHF Selection Solutions and Evaluation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15658682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9496" y="448056"/>
            <a:ext cx="9102725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Rel-18 Study (</a:t>
            </a:r>
            <a:r>
              <a:rPr lang="en-GB" sz="3200" b="1" dirty="0">
                <a:solidFill>
                  <a:srgbClr val="00B050"/>
                </a:solidFill>
              </a:rPr>
              <a:t>FS_5GSAT_CH</a:t>
            </a:r>
            <a:r>
              <a:rPr lang="en-GB" altLang="en-US" sz="3200" b="1" dirty="0">
                <a:solidFill>
                  <a:srgbClr val="00B050"/>
                </a:solidFill>
              </a:rPr>
              <a:t>)</a:t>
            </a:r>
            <a:br>
              <a:rPr lang="en-GB" altLang="en-US" sz="3200" b="1" dirty="0">
                <a:solidFill>
                  <a:srgbClr val="00B050"/>
                </a:solidFill>
              </a:rPr>
            </a:b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014800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0659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60387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Satellite in 5GS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b="1" dirty="0">
                          <a:solidFill>
                            <a:srgbClr val="00B050"/>
                          </a:solidFill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261056"/>
            <a:ext cx="11311467" cy="413974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 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7 pCRs for TR 28.844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Converged Charging for edge computing with satellite backhaul Solution Update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Converged Charging for SSC-to-SSC communications via satellite backhaul Solution Update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Evaluation for edge computing charging with satellite backhaul and SSC-to-SSC communications charging via satellite backhaul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Conclusion for edge computing charging with satellite backhaul and SSC-to-SSC communications charging via satellite backhaul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Conclusion and Recommendations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LS needs to be approved via email approval in S5-237035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28.844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S5‑236892)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TR 28.844 for Approval (S5‑237003)</a:t>
            </a:r>
            <a:r>
              <a:rPr lang="en-US" altLang="zh-CN" sz="14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New WID about satellite backhaul charging is proposed for SA5#152 meeting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2981388249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710057" cy="1143000"/>
          </a:xfrm>
        </p:spPr>
        <p:txBody>
          <a:bodyPr/>
          <a:lstStyle/>
          <a:p>
            <a:r>
              <a:rPr lang="en-GB" altLang="en-US" b="1" dirty="0"/>
              <a:t>Rel-18 Study (</a:t>
            </a:r>
            <a:r>
              <a:rPr lang="en-GB" b="1" dirty="0" err="1"/>
              <a:t>FS_Ranging_SL_CH</a:t>
            </a:r>
            <a:r>
              <a:rPr lang="en-GB" altLang="en-US" b="1" dirty="0"/>
              <a:t>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927462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17021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62751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1080009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Ranging and </a:t>
                      </a:r>
                      <a:r>
                        <a:rPr lang="en-GB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FS_Ranging_SL_CH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6" y="2382976"/>
            <a:ext cx="11311467" cy="382732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 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11 pCRs for TR 28.845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Resolve Editor's Note in Business Roles and Charing Scenario for Ranging_SL UE Discovery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8 Potential Solutions were proposed for 4 Charging Scenarios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28.845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S5‑236893)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Solutions Update and Evaluation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66826209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SA#102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4894527"/>
              </p:ext>
            </p:extLst>
          </p:nvPr>
        </p:nvGraphicFramePr>
        <p:xfrm>
          <a:off x="661595" y="2131921"/>
          <a:ext cx="10651674" cy="94925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S5-237003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28.844 Study on charging aspects of satellite in 5GS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18" y="145473"/>
            <a:ext cx="9725891" cy="1143000"/>
          </a:xfrm>
        </p:spPr>
        <p:txBody>
          <a:bodyPr/>
          <a:lstStyle/>
          <a:p>
            <a:r>
              <a:rPr lang="en-US" sz="32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076" y="1643974"/>
            <a:ext cx="10240729" cy="4059458"/>
          </a:xfrm>
        </p:spPr>
        <p:txBody>
          <a:bodyPr/>
          <a:lstStyle/>
          <a:p>
            <a:r>
              <a:rPr lang="en-US" sz="2800" dirty="0" err="1"/>
              <a:t>eNPN_CH</a:t>
            </a:r>
            <a:r>
              <a:rPr lang="en-US" sz="2800" dirty="0"/>
              <a:t> </a:t>
            </a:r>
          </a:p>
          <a:p>
            <a:r>
              <a:rPr lang="en-US" sz="2800" dirty="0"/>
              <a:t>IDC_CH</a:t>
            </a:r>
          </a:p>
          <a:p>
            <a:r>
              <a:rPr lang="en-US" sz="2800" dirty="0"/>
              <a:t>5MBS_CH</a:t>
            </a:r>
          </a:p>
          <a:p>
            <a:r>
              <a:rPr lang="en-GB" sz="2800" dirty="0"/>
              <a:t>TSN_CH</a:t>
            </a:r>
            <a:endParaRPr lang="en-US" sz="2800" dirty="0"/>
          </a:p>
          <a:p>
            <a:r>
              <a:rPr lang="en-US" sz="2800" dirty="0"/>
              <a:t>B2B_CH</a:t>
            </a:r>
          </a:p>
          <a:p>
            <a:r>
              <a:rPr lang="en-GB" sz="2800" dirty="0"/>
              <a:t>CHRACHF</a:t>
            </a:r>
          </a:p>
          <a:p>
            <a:r>
              <a:rPr lang="en-GB" sz="2800" dirty="0"/>
              <a:t>5GSAT_ Ph2_CH</a:t>
            </a:r>
            <a:endParaRPr lang="en-US" sz="2800" dirty="0"/>
          </a:p>
          <a:p>
            <a:r>
              <a:rPr lang="en-US" sz="2800" dirty="0"/>
              <a:t>Maintenance and Rel-18 small Enhancements</a:t>
            </a:r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E1747D9-1ACE-30E7-AB88-F3D40300E7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398851"/>
              </p:ext>
            </p:extLst>
          </p:nvPr>
        </p:nvGraphicFramePr>
        <p:xfrm>
          <a:off x="5300472" y="1938671"/>
          <a:ext cx="3532632" cy="29806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2" imgW="914400" imgH="771822" progId="Word.Document.8">
                  <p:embed/>
                </p:oleObj>
              </mc:Choice>
              <mc:Fallback>
                <p:oleObj name="Document" showAsIcon="1" r:id="rId2" imgW="914400" imgH="771822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300472" y="1938671"/>
                        <a:ext cx="3532632" cy="29806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0813095"/>
              </p:ext>
            </p:extLst>
          </p:nvPr>
        </p:nvGraphicFramePr>
        <p:xfrm>
          <a:off x="702067" y="1939341"/>
          <a:ext cx="10950002" cy="2278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96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27930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124727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054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S5-236230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CHF Logic Realization </a:t>
                      </a:r>
                      <a:r>
                        <a:rPr kumimoji="0" lang="en-GB" sz="16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wrt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/ Spending Limits functionality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S2-2309511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S5-236896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695524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S5-236884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3GPP on Monitoring of Encrypted 5GS Signalling Traffic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GSMA 5GPKIWP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498446764"/>
              </p:ext>
            </p:extLst>
          </p:nvPr>
        </p:nvGraphicFramePr>
        <p:xfrm>
          <a:off x="685800" y="2089763"/>
          <a:ext cx="10763250" cy="24574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951393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35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5877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S5-236896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CHF Logic Realization </a:t>
                      </a:r>
                      <a:r>
                        <a:rPr kumimoji="0" lang="en-GB" sz="16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wrt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/ Spending Limits functionality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S5-236230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  <a:tr h="23418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S5-237035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to CT4 on the need of the NR NTN information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For e-mail approval</a:t>
                      </a:r>
                      <a:endParaRPr kumimoji="0" lang="en-US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CT1, CT3,SA2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62660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7981947"/>
              </p:ext>
            </p:extLst>
          </p:nvPr>
        </p:nvGraphicFramePr>
        <p:xfrm>
          <a:off x="723900" y="1889721"/>
          <a:ext cx="10858502" cy="1042579"/>
        </p:xfrm>
        <a:graphic>
          <a:graphicData uri="http://schemas.openxmlformats.org/drawingml/2006/table">
            <a:tbl>
              <a:tblPr/>
              <a:tblGrid>
                <a:gridCol w="1369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7452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554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S5-236924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Charging Aspects for SMF and MB-SMF to Support 5G Multicast-broadcast Services (SP-230623)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18492"/>
              </p:ext>
            </p:extLst>
          </p:nvPr>
        </p:nvGraphicFramePr>
        <p:xfrm>
          <a:off x="380274" y="1110217"/>
          <a:ext cx="11407699" cy="508884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6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4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19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4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5157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643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895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450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21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Rel-18 Work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462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Network Slicing Phase 2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NETSLICE_CH_Ph2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01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990032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Charging Aspects for NSSAA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NSSAA_CH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154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eNPN_CH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5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1000008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IMS Data Channel</a:t>
                      </a:r>
                      <a:endParaRPr lang="en-DE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IDC_CH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370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1000010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SMF and MB-SMF to Support 5G Multicast-broadcast Services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5MBS_CH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SP-230623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182536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1010014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TSN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TSN_CH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153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B2B </a:t>
                      </a:r>
                      <a:endParaRPr lang="en-DE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B2B_CH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D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1010016</a:t>
                      </a:r>
                      <a:endParaRPr lang="en-GB" sz="9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 5WWC phase 2 </a:t>
                      </a:r>
                      <a:endParaRPr lang="en-DE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5WWC_ Ph2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D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00588511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1010017</a:t>
                      </a:r>
                      <a:endParaRPr lang="en-GB" sz="9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for roaming and additional actor using CHF to CHF interface </a:t>
                      </a:r>
                      <a:endParaRPr lang="en-DE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CHRACHF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D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463578128"/>
                  </a:ext>
                </a:extLst>
              </a:tr>
              <a:tr h="26517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1010018</a:t>
                      </a:r>
                      <a:endParaRPr lang="en-GB" sz="9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Satellite Access in 5GS 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 Ph2_CH</a:t>
                      </a:r>
                      <a:endParaRPr lang="fr-FR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41432467"/>
                  </a:ext>
                </a:extLst>
              </a:tr>
              <a:tr h="304671"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264357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Nchf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FS_NCHF_Ph2</a:t>
                      </a:r>
                      <a:endParaRPr lang="fr-FR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12/12/2023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96 %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98 %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Evaluation and conclusion in email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79963600"/>
                  </a:ext>
                </a:extLst>
              </a:tr>
              <a:tr h="2819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FS_CHFSeg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37653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Satellite in 5GS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for Approval</a:t>
                      </a:r>
                      <a:endParaRPr lang="en-GB" sz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29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1080009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Ranging and </a:t>
                      </a:r>
                      <a:r>
                        <a:rPr lang="en-GB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FS_Ranging_SL_CH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54399418"/>
                  </a:ext>
                </a:extLst>
              </a:tr>
              <a:tr h="376534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US" altLang="en-US" sz="3200" b="1" dirty="0"/>
              <a:t>Rel-18 Charging Aspects of Network Slicing Phase 2 </a:t>
            </a: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185710"/>
              </p:ext>
            </p:extLst>
          </p:nvPr>
        </p:nvGraphicFramePr>
        <p:xfrm>
          <a:off x="476811" y="172594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enhancements of Network Slicing Phase 2</a:t>
                      </a:r>
                      <a:endParaRPr lang="fr-FR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NETSLICE_CH_Ph2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SP-230176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76811" y="2542032"/>
            <a:ext cx="10925672" cy="377168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10 pCRs for TS 28.203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Reference Point for NSACF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Introduce CDR description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Introduction of CHF selection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definition of charging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trigger description table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Complete partial CDRs description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Detailed message format and Binding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28.203 (email approval S5-236887)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28.203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S5‑236887)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R="0" lvl="1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1400" kern="0" dirty="0"/>
              <a:t>complement on stage 2 parameter definitions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6149853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2101</Words>
  <Application>Microsoft Office PowerPoint</Application>
  <PresentationFormat>Widescreen</PresentationFormat>
  <Paragraphs>609</Paragraphs>
  <Slides>25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自定义设计方案</vt:lpstr>
      <vt:lpstr>Microsoft Word 97 - 2003 Document</vt:lpstr>
      <vt:lpstr>    Exec Report SA5#151  Charging Management (CH)  </vt:lpstr>
      <vt:lpstr>Administrative aspects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Rel-18 Charging Aspects of Network Slicing Phase 2 </vt:lpstr>
      <vt:lpstr>Rel-18 Charging aspects for Charging Aspects for NSSAA  </vt:lpstr>
      <vt:lpstr>Rel-18 Charging Aspects for Enhanced support of Non-Public Networks</vt:lpstr>
      <vt:lpstr>Rel-18 Charging Aspects of IMS Data Channel </vt:lpstr>
      <vt:lpstr>Rel-18 Charging Aspects for SMF and MB-SMF to Support 5G Multicast-broadcast Services </vt:lpstr>
      <vt:lpstr>Rel-18 Charging Aspects of TSN</vt:lpstr>
      <vt:lpstr>Rel-18 Charging Aspects of B2B </vt:lpstr>
      <vt:lpstr>Rel-18 Charging Aspects of  5WWC phase 2 </vt:lpstr>
      <vt:lpstr>Rel-18 Charging for roaming and additional actor using CHF to CHF interface </vt:lpstr>
      <vt:lpstr>Rel-18 Charging aspects of Satellite Access in 5GS </vt:lpstr>
      <vt:lpstr>Rel-18 Study (FS_NCHF_Ph2)</vt:lpstr>
      <vt:lpstr>Rel-18 Study (FS_CHFSeg) </vt:lpstr>
      <vt:lpstr>Rel-18 Study (FS_5GSAT_CH) </vt:lpstr>
      <vt:lpstr>Rel-18 Study (FS_Ranging_SL_CH) </vt:lpstr>
      <vt:lpstr>PowerPoint Presentation</vt:lpstr>
      <vt:lpstr>Charging CRs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512</cp:revision>
  <dcterms:created xsi:type="dcterms:W3CDTF">2019-03-13T01:38:36Z</dcterms:created>
  <dcterms:modified xsi:type="dcterms:W3CDTF">2023-10-13T04:12:46Z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